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E404177-C577-486F-8F0F-67DAB8293317}">
  <a:tblStyle styleId="{4E404177-C577-486F-8F0F-67DAB82933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11131239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11131239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f0c1ea3a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f0c1ea3a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120e45f8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120e45f8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20e45f8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120e45f8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11131239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11131239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11131239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11131239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120e45f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120e45f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0e91c2bd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0e91c2bd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is stored using HDF5 format to efficiently handle the heterogeneous types of information such as audio features in variable array lengths, names as strings, longitude/latitude, similar artists, etc.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Hierarchical Data Format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HDF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) is a set of file formats (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HDF4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HDF5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) designed to store and organize large amounts of da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120e45f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120e45f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14374670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14374670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Dancebality - 0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65% of lat, long are null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 locations are null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Highly correlated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0e91c2bd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0e91c2bd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1113123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1113123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11131239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11131239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Recommendation</a:t>
            </a:r>
            <a:br>
              <a:rPr lang="en"/>
            </a:br>
            <a:r>
              <a:rPr b="0" lang="en" sz="3600"/>
              <a:t>Million Song Dataset</a:t>
            </a:r>
            <a:endParaRPr b="0" sz="3600"/>
          </a:p>
        </p:txBody>
      </p:sp>
      <p:sp>
        <p:nvSpPr>
          <p:cNvPr id="73" name="Google Shape;73;p13"/>
          <p:cNvSpPr txBox="1"/>
          <p:nvPr/>
        </p:nvSpPr>
        <p:spPr>
          <a:xfrm>
            <a:off x="6587900" y="3759275"/>
            <a:ext cx="21153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Sasha Roberts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Skye Zhang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Sowmya Nallapaneni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Vineela Potula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406425" y="449725"/>
            <a:ext cx="8296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MSCA 31013 1 Big Data Platforms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pipeline for ML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328025" y="631125"/>
            <a:ext cx="2895000" cy="35094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Pipeline: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EDA to understand the data and identify the important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Input all the features to the vector assembler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a vector from the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the feature vector for scaling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Input scaled features to the ML model 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850" y="2281975"/>
            <a:ext cx="3028499" cy="10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0" l="2967" r="20351" t="0"/>
          <a:stretch/>
        </p:blipFill>
        <p:spPr>
          <a:xfrm>
            <a:off x="3544850" y="670850"/>
            <a:ext cx="5251201" cy="15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5">
            <a:alphaModFix/>
          </a:blip>
          <a:srcRect b="7123" l="0" r="1941" t="0"/>
          <a:stretch/>
        </p:blipFill>
        <p:spPr>
          <a:xfrm>
            <a:off x="3683875" y="3364300"/>
            <a:ext cx="5251200" cy="12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426925" y="581375"/>
            <a:ext cx="2886000" cy="173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Prediction Techniques: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 Regression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Decision Tree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Gradient Boosting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3-fold cross validation</a:t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8609" t="0"/>
          <a:stretch/>
        </p:blipFill>
        <p:spPr>
          <a:xfrm>
            <a:off x="3462175" y="581375"/>
            <a:ext cx="4948150" cy="15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4">
            <a:alphaModFix/>
          </a:blip>
          <a:srcRect b="19549" l="0" r="0" t="0"/>
          <a:stretch/>
        </p:blipFill>
        <p:spPr>
          <a:xfrm>
            <a:off x="3412425" y="2133700"/>
            <a:ext cx="4997901" cy="121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175" y="3419175"/>
            <a:ext cx="4997899" cy="1144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" name="Google Shape;173;p23"/>
          <p:cNvGraphicFramePr/>
          <p:nvPr/>
        </p:nvGraphicFramePr>
        <p:xfrm>
          <a:off x="422125" y="231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{4E404177-C577-486F-8F0F-67DAB8293317}</a:tableStyleId>
              </a:tblPr>
              <a:tblGrid>
                <a:gridCol w="1447800"/>
                <a:gridCol w="1447800"/>
              </a:tblGrid>
              <a:tr h="37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Method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RMSE (test data)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1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Linear Regression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1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Linear regression- CV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Decision Tree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Decision Tree-CV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1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Gradient Boosting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4379" r="0" t="0"/>
          <a:stretch/>
        </p:blipFill>
        <p:spPr>
          <a:xfrm>
            <a:off x="4313550" y="365100"/>
            <a:ext cx="3879175" cy="23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50" y="2756623"/>
            <a:ext cx="3879176" cy="1863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14950" y="423600"/>
            <a:ext cx="26538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Clustering on Spark: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K-Means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Gaussian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Mixture Models (GMM)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Bisecting K-Means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300" y="2627000"/>
            <a:ext cx="3305148" cy="19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idx="2" type="body"/>
          </p:nvPr>
        </p:nvSpPr>
        <p:spPr>
          <a:xfrm>
            <a:off x="4903100" y="724200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Combine </a:t>
            </a:r>
            <a:r>
              <a:rPr b="1" lang="en"/>
              <a:t>Last.fm data</a:t>
            </a:r>
            <a:r>
              <a:rPr lang="en"/>
              <a:t> with Million Song Dataset to gain access to </a:t>
            </a:r>
            <a:r>
              <a:rPr i="1" lang="en"/>
              <a:t>tags</a:t>
            </a:r>
            <a:r>
              <a:rPr lang="en"/>
              <a:t> and </a:t>
            </a:r>
            <a:r>
              <a:rPr i="1" lang="en"/>
              <a:t>similar songs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Plot spectrograms of the MFCCs and classify songs using CNN</a:t>
            </a:r>
            <a:endParaRPr b="1" sz="19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GUI</a:t>
            </a:r>
            <a:endParaRPr/>
          </a:p>
        </p:txBody>
      </p:sp>
      <p:sp>
        <p:nvSpPr>
          <p:cNvPr id="192" name="Google Shape;192;p2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Business Problem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Our Dataset + </a:t>
            </a:r>
            <a:r>
              <a:rPr lang="en" sz="1800"/>
              <a:t>Preparation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Analysis &amp; Visualization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Machine Learning Models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Next Steps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4763"/>
            <a:ext cx="9144000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trying to build a recommendation engine for a music streaming app using: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&gt;&gt; Hotness:  Recorded when downloaded (in December 2010)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&gt;&gt; MFCC: A </a:t>
            </a:r>
            <a:r>
              <a:rPr lang="en"/>
              <a:t>mathematical</a:t>
            </a:r>
            <a:r>
              <a:rPr lang="en"/>
              <a:t> representation of sound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4763"/>
            <a:ext cx="9144000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Million Song Dataset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Size</a:t>
            </a:r>
            <a:r>
              <a:rPr lang="en"/>
              <a:t>: 280 GB</a:t>
            </a:r>
            <a:br>
              <a:rPr lang="en"/>
            </a:br>
            <a:r>
              <a:rPr lang="en"/>
              <a:t>44, 745 unique artists                         </a:t>
            </a:r>
            <a:r>
              <a:rPr lang="en"/>
              <a:t>515, 576 dated tracks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Years: </a:t>
            </a:r>
            <a:r>
              <a:rPr lang="en"/>
              <a:t>1926-2010 (we focused on 2000 to 2010)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Our Subset:</a:t>
            </a:r>
            <a:r>
              <a:rPr lang="en"/>
              <a:t> 6.5+ GB</a:t>
            </a:r>
            <a:br>
              <a:rPr lang="en"/>
            </a:br>
            <a:r>
              <a:rPr lang="en"/>
              <a:t>76,799 songs</a:t>
            </a:r>
            <a:endParaRPr/>
          </a:p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Data Access: </a:t>
            </a:r>
            <a:r>
              <a:rPr lang="en"/>
              <a:t>Amazon Public Dataset Snapshot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Data Format: </a:t>
            </a:r>
            <a:r>
              <a:rPr lang="en"/>
              <a:t>Stored using HDF5 format.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Contains: </a:t>
            </a:r>
            <a:r>
              <a:rPr lang="en"/>
              <a:t>Each file represents a Song that contains audio features and metadata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" y="1357325"/>
            <a:ext cx="2202650" cy="31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 amt="50000"/>
          </a:blip>
          <a:srcRect b="13385" l="25018" r="25586" t="14651"/>
          <a:stretch/>
        </p:blipFill>
        <p:spPr>
          <a:xfrm>
            <a:off x="2289526" y="341750"/>
            <a:ext cx="5831073" cy="4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167725" y="1677225"/>
            <a:ext cx="1341900" cy="1285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Clone </a:t>
            </a:r>
            <a:r>
              <a:rPr lang="en">
                <a:solidFill>
                  <a:srgbClr val="FFFFFF"/>
                </a:solidFill>
              </a:rPr>
              <a:t>AWS EC2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Instance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839563" y="908525"/>
            <a:ext cx="1341900" cy="1285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Moved to GCP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Bucket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050550" y="2887850"/>
            <a:ext cx="1341900" cy="1285800"/>
          </a:xfrm>
          <a:prstGeom prst="roundRect">
            <a:avLst>
              <a:gd fmla="val 16667" name="adj"/>
            </a:avLst>
          </a:prstGeom>
          <a:solidFill>
            <a:srgbClr val="FFFFFF">
              <a:alpha val="67110"/>
            </a:srgbClr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 Subset</a:t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--Testing--</a:t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RCC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Docker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Local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5698475" y="1439625"/>
            <a:ext cx="3260700" cy="1789200"/>
          </a:xfrm>
          <a:prstGeom prst="roundRect">
            <a:avLst>
              <a:gd fmla="val 16667" name="adj"/>
            </a:avLst>
          </a:prstGeom>
          <a:solidFill>
            <a:srgbClr val="FFFFFF">
              <a:alpha val="67110"/>
            </a:srgbClr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&gt;&gt; Preprocessing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&gt;&gt; Visualizations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&gt;&gt; Spark ML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7419000" y="1677225"/>
            <a:ext cx="1341900" cy="1285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GCP Dataproc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3628575" y="2887850"/>
            <a:ext cx="1341900" cy="1285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Code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Move to GCP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7" name="Google Shape;107;p17"/>
          <p:cNvCxnSpPr>
            <a:stCxn id="101" idx="3"/>
            <a:endCxn id="102" idx="1"/>
          </p:cNvCxnSpPr>
          <p:nvPr/>
        </p:nvCxnSpPr>
        <p:spPr>
          <a:xfrm flipH="1" rot="10800000">
            <a:off x="1509625" y="1551525"/>
            <a:ext cx="1329900" cy="768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8" name="Google Shape;108;p17"/>
          <p:cNvCxnSpPr>
            <a:stCxn id="102" idx="2"/>
            <a:endCxn id="103" idx="0"/>
          </p:cNvCxnSpPr>
          <p:nvPr/>
        </p:nvCxnSpPr>
        <p:spPr>
          <a:xfrm rot="5400000">
            <a:off x="2769213" y="2146625"/>
            <a:ext cx="693600" cy="7890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" name="Google Shape;109;p17"/>
          <p:cNvCxnSpPr>
            <a:stCxn id="103" idx="3"/>
            <a:endCxn id="106" idx="1"/>
          </p:cNvCxnSpPr>
          <p:nvPr/>
        </p:nvCxnSpPr>
        <p:spPr>
          <a:xfrm>
            <a:off x="3392450" y="3530750"/>
            <a:ext cx="236100" cy="6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0" name="Google Shape;110;p17"/>
          <p:cNvCxnSpPr>
            <a:stCxn id="102" idx="3"/>
            <a:endCxn id="104" idx="1"/>
          </p:cNvCxnSpPr>
          <p:nvPr/>
        </p:nvCxnSpPr>
        <p:spPr>
          <a:xfrm>
            <a:off x="4181463" y="1551425"/>
            <a:ext cx="1517100" cy="7827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" name="Google Shape;111;p17"/>
          <p:cNvCxnSpPr>
            <a:stCxn id="106" idx="3"/>
            <a:endCxn id="104" idx="1"/>
          </p:cNvCxnSpPr>
          <p:nvPr/>
        </p:nvCxnSpPr>
        <p:spPr>
          <a:xfrm flipH="1" rot="10800000">
            <a:off x="4970475" y="2334350"/>
            <a:ext cx="728100" cy="11964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23" y="808840"/>
            <a:ext cx="1517100" cy="86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3000" y="293525"/>
            <a:ext cx="615000" cy="6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25" y="4173650"/>
            <a:ext cx="615000" cy="6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4993" y="4236350"/>
            <a:ext cx="1093009" cy="6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2325" y="293525"/>
            <a:ext cx="1093000" cy="10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90488"/>
            <a:ext cx="9144000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 sz="2400"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600" y="1286387"/>
            <a:ext cx="2431250" cy="8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500" y="1368488"/>
            <a:ext cx="23812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734400" y="1508313"/>
            <a:ext cx="1653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Invalid Values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-12" y="1557525"/>
            <a:ext cx="18645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Missing Values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6">
            <a:alphaModFix/>
          </a:blip>
          <a:srcRect b="0" l="0" r="9624" t="0"/>
          <a:stretch/>
        </p:blipFill>
        <p:spPr>
          <a:xfrm>
            <a:off x="465413" y="2445838"/>
            <a:ext cx="8112426" cy="23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68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9"/>
          <p:cNvCxnSpPr/>
          <p:nvPr/>
        </p:nvCxnSpPr>
        <p:spPr>
          <a:xfrm rot="10800000">
            <a:off x="6370275" y="316525"/>
            <a:ext cx="33000" cy="406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9"/>
          <p:cNvSpPr txBox="1"/>
          <p:nvPr/>
        </p:nvSpPr>
        <p:spPr>
          <a:xfrm>
            <a:off x="4471150" y="1127625"/>
            <a:ext cx="18402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# of songs begin to increase around 1985. This could be due to the introduction of CDs in 1982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048" y="2571748"/>
            <a:ext cx="3558099" cy="1641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Song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13" y="482100"/>
            <a:ext cx="4419574" cy="225218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263513" y="3009452"/>
            <a:ext cx="4419600" cy="737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Most </a:t>
            </a:r>
            <a:r>
              <a:rPr i="1" lang="en" sz="1800">
                <a:solidFill>
                  <a:srgbClr val="FFFFFF"/>
                </a:solidFill>
              </a:rPr>
              <a:t>Hot</a:t>
            </a:r>
            <a:r>
              <a:rPr lang="en" sz="1800">
                <a:solidFill>
                  <a:srgbClr val="FFFFFF"/>
                </a:solidFill>
              </a:rPr>
              <a:t> Songs Have A Tempo of </a:t>
            </a:r>
            <a:r>
              <a:rPr b="1" lang="en" sz="1800">
                <a:solidFill>
                  <a:srgbClr val="FFFFFF"/>
                </a:solidFill>
              </a:rPr>
              <a:t>122</a:t>
            </a:r>
            <a:r>
              <a:rPr lang="en" sz="1800">
                <a:solidFill>
                  <a:srgbClr val="FFFFFF"/>
                </a:solidFill>
              </a:rPr>
              <a:t> Beats Per Minute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063" y="152400"/>
            <a:ext cx="2384425" cy="236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350" y="2090050"/>
            <a:ext cx="2135900" cy="21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7101250" y="2679750"/>
            <a:ext cx="15429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most popular Time Signature was ‘3’ but documentation was unclear what this maps to. The most common meter in music is 4/4.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752175" y="293350"/>
            <a:ext cx="1542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most popular Song Key isn’t clear but G, B/Cb, and E are popular in this dataset.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7" name="Google Shape;147;p20"/>
          <p:cNvCxnSpPr/>
          <p:nvPr/>
        </p:nvCxnSpPr>
        <p:spPr>
          <a:xfrm rot="10800000">
            <a:off x="2739575" y="563575"/>
            <a:ext cx="0" cy="208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0"/>
          <p:cNvSpPr txBox="1"/>
          <p:nvPr/>
        </p:nvSpPr>
        <p:spPr>
          <a:xfrm>
            <a:off x="2739575" y="1451300"/>
            <a:ext cx="18840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Song Duration rapidly increased near 1970 and has stayed above 3.75 minutes ever since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You Name Your Song?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 De Love</a:t>
            </a:r>
            <a:endParaRPr b="1"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75" y="123075"/>
            <a:ext cx="5867650" cy="392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900" y="676900"/>
            <a:ext cx="3410400" cy="2813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